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6" r:id="rId6"/>
    <p:sldId id="275" r:id="rId7"/>
    <p:sldId id="281" r:id="rId8"/>
    <p:sldId id="265" r:id="rId9"/>
    <p:sldId id="276" r:id="rId10"/>
    <p:sldId id="277" r:id="rId11"/>
    <p:sldId id="278" r:id="rId12"/>
    <p:sldId id="279" r:id="rId13"/>
    <p:sldId id="269" r:id="rId14"/>
    <p:sldId id="270" r:id="rId15"/>
    <p:sldId id="273" r:id="rId16"/>
    <p:sldId id="274" r:id="rId17"/>
    <p:sldId id="280" r:id="rId18"/>
    <p:sldId id="271" r:id="rId19"/>
    <p:sldId id="267" r:id="rId20"/>
    <p:sldId id="268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8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4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1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9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4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9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4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8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9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2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76864-C1C9-45F0-848B-00B701CA9DC2}" type="datetimeFigureOut">
              <a:rPr lang="en-US" smtClean="0"/>
              <a:t>01-Oct-14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37CF-7FA6-4932-9092-58FCA0991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7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Very Basic Fiber Optic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r>
              <a:rPr lang="en-US" b="1" dirty="0" smtClean="0"/>
              <a:t>(Not A Dummy’s Guide to Fiber Optics!)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46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Automated Splicing </a:t>
            </a:r>
            <a:r>
              <a:rPr lang="en-US" dirty="0" smtClean="0"/>
              <a:t>2 </a:t>
            </a:r>
            <a:r>
              <a:rPr lang="en-US" dirty="0"/>
              <a:t>of 5</a:t>
            </a:r>
          </a:p>
        </p:txBody>
      </p:sp>
      <p:pic>
        <p:nvPicPr>
          <p:cNvPr id="4" name="Content Placeholder 3" descr="proces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7" y="2486819"/>
            <a:ext cx="3171825" cy="2752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103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Splicing 3 of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Fibers will be moved into </a:t>
            </a:r>
            <a:r>
              <a:rPr lang="en-US" sz="2400" dirty="0" smtClean="0"/>
              <a:t>position, refuse </a:t>
            </a:r>
            <a:r>
              <a:rPr lang="en-US" sz="2400" dirty="0"/>
              <a:t>cycle will remove any dirt on the fiber ends and preheat the fibers for </a:t>
            </a:r>
            <a:r>
              <a:rPr lang="en-US" sz="2400" dirty="0" smtClean="0"/>
              <a:t>splicing.</a:t>
            </a:r>
          </a:p>
          <a:p>
            <a:r>
              <a:rPr lang="en-US" sz="2400" dirty="0"/>
              <a:t>The fibers will be aligned using core alignment method for that </a:t>
            </a:r>
            <a:r>
              <a:rPr lang="en-US" sz="2400" dirty="0" smtClean="0"/>
              <a:t>splicer.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fibers will be fused by an automatic arc cycle that heats them in an electric arc and feeds the fibers together at a controlled </a:t>
            </a:r>
            <a:r>
              <a:rPr lang="en-US" sz="2400" dirty="0" smtClean="0"/>
              <a:t>rate.</a:t>
            </a:r>
          </a:p>
          <a:p>
            <a:r>
              <a:rPr lang="en-US" sz="2400" dirty="0"/>
              <a:t>When fusion is completed, the splicing machine will inspect the splice and estimate the optical loss of the splice. It will tell the operator if a splice needs to be remade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02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Automated Splicing </a:t>
            </a:r>
            <a:r>
              <a:rPr lang="en-US" dirty="0" smtClean="0"/>
              <a:t>4 </a:t>
            </a:r>
            <a:r>
              <a:rPr lang="en-US" dirty="0"/>
              <a:t>of </a:t>
            </a:r>
            <a:r>
              <a:rPr lang="en-US" dirty="0" smtClean="0"/>
              <a:t>5</a:t>
            </a:r>
            <a:br>
              <a:rPr lang="en-US" dirty="0" smtClean="0"/>
            </a:br>
            <a:r>
              <a:rPr lang="en-US" dirty="0" smtClean="0"/>
              <a:t>(Ribbon cable splicing)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3" r="8833"/>
          <a:stretch>
            <a:fillRect/>
          </a:stretch>
        </p:blipFill>
        <p:spPr>
          <a:xfrm>
            <a:off x="1905000" y="1752600"/>
            <a:ext cx="5486400" cy="4114800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1905000" y="5791200"/>
            <a:ext cx="5486400" cy="804862"/>
          </a:xfrm>
        </p:spPr>
        <p:txBody>
          <a:bodyPr>
            <a:normAutofit fontScale="475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320X </a:t>
            </a:r>
            <a:r>
              <a:rPr lang="en-US" dirty="0"/>
              <a:t>for single X or Y view, or 200X for X and Y view</a:t>
            </a:r>
          </a:p>
        </p:txBody>
      </p:sp>
    </p:spTree>
    <p:extLst>
      <p:ext uri="{BB962C8B-B14F-4D97-AF65-F5344CB8AC3E}">
        <p14:creationId xmlns:p14="http://schemas.microsoft.com/office/powerpoint/2010/main" val="77019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Associated with Fiber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 bends (bending radius is higher than allowed.</a:t>
            </a:r>
          </a:p>
          <a:p>
            <a:r>
              <a:rPr lang="en-US" dirty="0" smtClean="0"/>
              <a:t>Cable twisted during installation causes spikes in attenuation</a:t>
            </a:r>
          </a:p>
          <a:p>
            <a:r>
              <a:rPr lang="en-US" dirty="0" smtClean="0"/>
              <a:t>High splice attenuation (anything greater than 0.1db is considered bad)</a:t>
            </a:r>
          </a:p>
          <a:p>
            <a:r>
              <a:rPr lang="en-US" dirty="0" smtClean="0"/>
              <a:t>Connector mating issues: causes higher attenuation and reflections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Bend Radius of fiber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fiber optic cables not in tension, the minimum bend radius is 10 x diameter; cables loaded in tension may not be bent at less than 20 x diameter. SP-2840A states that no f/o cable will be bent on a radius less than 3.0 cm (1.18-in</a:t>
            </a:r>
            <a:r>
              <a:rPr lang="en-US" dirty="0" smtClean="0"/>
              <a:t>).</a:t>
            </a:r>
          </a:p>
        </p:txBody>
      </p:sp>
      <p:pic>
        <p:nvPicPr>
          <p:cNvPr id="7171" name="Picture 3" descr="C:\Users\Paul's-i7-Torbo\Desktop\instguides-fiber2_0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4505325"/>
            <a:ext cx="24003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5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>
                <a:latin typeface="Arial" panose="020B0604020202020204" pitchFamily="34" charset="0"/>
              </a:rPr>
              <a:t>StarTech.com 10/100 Fiber to Ethernet Media Converter Multi Mode ST 2 km (MCM110ST2) </a:t>
            </a:r>
          </a:p>
          <a:p>
            <a:endParaRPr lang="en-US" dirty="0" smtClean="0"/>
          </a:p>
          <a:p>
            <a:r>
              <a:rPr lang="en-US" dirty="0" smtClean="0"/>
              <a:t>$50</a:t>
            </a:r>
            <a:endParaRPr lang="en-US" dirty="0"/>
          </a:p>
          <a:p>
            <a:endParaRPr lang="en-US" dirty="0" smtClean="0"/>
          </a:p>
          <a:p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TRIPP LITE Fiber Optic Gig Media Converter UTP Gigabit Ethernet to Fiber (N785-001-SC)</a:t>
            </a:r>
          </a:p>
          <a:p>
            <a:r>
              <a:rPr lang="en-US" dirty="0" smtClean="0"/>
              <a:t>$150</a:t>
            </a:r>
            <a:endParaRPr lang="en-US" dirty="0"/>
          </a:p>
        </p:txBody>
      </p:sp>
      <p:pic>
        <p:nvPicPr>
          <p:cNvPr id="8194" name="Picture 2" descr="C:\Users\Paul's-i7-Torbo\Desktop\41L5AjV5cC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75" y="2362200"/>
            <a:ext cx="1978025" cy="158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Paul's-i7-Torbo\Desktop\41nSZeOEAD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668838"/>
            <a:ext cx="1808162" cy="18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42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b="1" dirty="0" smtClean="0"/>
              <a:t>Innovative Features of the FLASHWAVE 9500 Packet ONP</a:t>
            </a:r>
          </a:p>
          <a:p>
            <a:r>
              <a:rPr lang="en-US" sz="1900" dirty="0" smtClean="0"/>
              <a:t>Modular architecture designed for 99.999% availability and dense, cost-effective scaling Industry-leading 100G coherent optics transport technology</a:t>
            </a:r>
          </a:p>
          <a:p>
            <a:r>
              <a:rPr lang="en-US" sz="1900" dirty="0" smtClean="0"/>
              <a:t>Integrated ROADM with 88 wavelengths of 10G, 40G and 100G transport</a:t>
            </a:r>
          </a:p>
          <a:p>
            <a:r>
              <a:rPr lang="en-US" sz="1900" dirty="0" smtClean="0"/>
              <a:t>Centralized Ethernet, SONET/SDH and OTN switch fabric offers any-to-any connectivity and efficient aggregation</a:t>
            </a:r>
          </a:p>
          <a:p>
            <a:endParaRPr lang="en-US" dirty="0"/>
          </a:p>
        </p:txBody>
      </p:sp>
      <p:pic>
        <p:nvPicPr>
          <p:cNvPr id="9218" name="Picture 2" descr="C:\Users\Paul's-i7-Torbo\Desktop\fw9500_tcm100-8724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8" y="3810000"/>
            <a:ext cx="21907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5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T1 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Standards: T1: ITU-T G.703, G.704, AT&amp;T TR-62411, ANSI T1.403, Interfaces: RJ48c 100ohm balanced T1 connector and dual SC 155M fiber port</a:t>
            </a:r>
          </a:p>
          <a:p>
            <a:r>
              <a:rPr lang="en-US" sz="2000" dirty="0"/>
              <a:t>Operating wavelength: 1310nm multimode, Operating distance: 2Km on 62.5/125um fiber, works also on 50/125um fiber, power budget 11dB, Optical connector: SC dual </a:t>
            </a:r>
            <a:r>
              <a:rPr lang="en-US" sz="2000" dirty="0" smtClean="0"/>
              <a:t>type</a:t>
            </a:r>
          </a:p>
          <a:p>
            <a:r>
              <a:rPr lang="en-US" sz="2000" dirty="0"/>
              <a:t>$165.00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 descr="T1 adapter to fiber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810000"/>
            <a:ext cx="3454400" cy="259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4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Optic Transmission Timing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00186"/>
              </p:ext>
            </p:extLst>
          </p:nvPr>
        </p:nvGraphicFramePr>
        <p:xfrm>
          <a:off x="457200" y="1676399"/>
          <a:ext cx="8229600" cy="3554572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05954">
                <a:tc gridSpan="3">
                  <a:txBody>
                    <a:bodyPr/>
                    <a:lstStyle/>
                    <a:p>
                      <a:r>
                        <a:rPr lang="en-US" u="none" dirty="0"/>
                        <a:t>Stratum </a:t>
                      </a:r>
                      <a:r>
                        <a:rPr lang="en-US" u="none" dirty="0" smtClean="0"/>
                        <a:t>Levels                                                                                                                                  </a:t>
                      </a:r>
                      <a:endParaRPr lang="en-US" u="none" dirty="0"/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954">
                <a:tc>
                  <a:txBody>
                    <a:bodyPr/>
                    <a:lstStyle/>
                    <a:p>
                      <a:r>
                        <a:rPr lang="en-US" dirty="0"/>
                        <a:t>Stratum Level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Free Run Accuracy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Holdover Stability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954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+/- 1x10^-11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 (Cesium Clock)</a:t>
                      </a:r>
                      <a:endParaRPr lang="en-US" dirty="0"/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95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+/- 1.6x10^-8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+/- 1x10^-10 per day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401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3E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+/- 4.6x10^-6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+/- 1x10^-8 per </a:t>
                      </a:r>
                      <a:r>
                        <a:rPr lang="en-US" dirty="0" smtClean="0"/>
                        <a:t>day for </a:t>
                      </a:r>
                      <a:r>
                        <a:rPr lang="en-US" dirty="0"/>
                        <a:t>the first 24 hrs.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2401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+/- 4.6x10^-6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+/- 3.7x10^-7 per </a:t>
                      </a:r>
                      <a:r>
                        <a:rPr lang="en-US" dirty="0" smtClean="0"/>
                        <a:t>day for </a:t>
                      </a:r>
                      <a:r>
                        <a:rPr lang="en-US" dirty="0"/>
                        <a:t>the first 24 hrs.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954">
                <a:tc>
                  <a:txBody>
                    <a:bodyPr/>
                    <a:lstStyle/>
                    <a:p>
                      <a:r>
                        <a:rPr lang="en-US"/>
                        <a:t>SONET minimum clock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+/- 20x10^-6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Under Study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0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WDM</a:t>
            </a:r>
          </a:p>
          <a:p>
            <a:r>
              <a:rPr lang="en-US" dirty="0" smtClean="0"/>
              <a:t>Achieved through refraction and diffraction technique for combining and separating optical signals of different wave lengths.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6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Fiber Optic Cable Made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Optical fibers are made of extremely pure </a:t>
            </a:r>
            <a:r>
              <a:rPr lang="en-US" b="1" dirty="0"/>
              <a:t>optical glass</a:t>
            </a:r>
            <a:r>
              <a:rPr lang="en-US" dirty="0"/>
              <a:t>. We think of a glass window as transparent, but the thicker the glass gets, the less transparent it becomes due to impurities in the glass.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were on top of an ocean that is miles of solid core optical fiber glass, you could see the bottom clearly.</a:t>
            </a:r>
          </a:p>
        </p:txBody>
      </p:sp>
    </p:spTree>
    <p:extLst>
      <p:ext uri="{BB962C8B-B14F-4D97-AF65-F5344CB8AC3E}">
        <p14:creationId xmlns:p14="http://schemas.microsoft.com/office/powerpoint/2010/main" val="5065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Dense Wave Division Multiplexing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Closely spaced wavelengths are used.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current methods are: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 Thin-film filters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 Arrayed Wavelengths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 Diffraction Grating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Splicing and Testing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Fusion Splicer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Optical Time Domain </a:t>
            </a:r>
            <a:r>
              <a:rPr lang="en-US" dirty="0" err="1" smtClean="0"/>
              <a:t>Reflectometer</a:t>
            </a:r>
            <a:endParaRPr lang="en-US" dirty="0"/>
          </a:p>
        </p:txBody>
      </p:sp>
      <p:pic>
        <p:nvPicPr>
          <p:cNvPr id="10242" name="Picture 2" descr="C:\Users\Paul's-i7-Torbo\Desktop\IFS-10-Green-case-open-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52600"/>
            <a:ext cx="2581275" cy="195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Paul's-i7-Torbo\Desktop\OTDR_-_Yokogawa_AQ7270_-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572000"/>
            <a:ext cx="2362199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09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BENEFITS OF FIBER OPTICS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2000" dirty="0" smtClean="0"/>
              <a:t>High </a:t>
            </a:r>
            <a:r>
              <a:rPr lang="en-US" sz="2000" dirty="0" smtClean="0"/>
              <a:t>bandwidth for voice, video and data applications</a:t>
            </a:r>
          </a:p>
          <a:p>
            <a:r>
              <a:rPr lang="en-US" sz="2000" dirty="0" smtClean="0"/>
              <a:t>Optical </a:t>
            </a:r>
            <a:r>
              <a:rPr lang="en-US" sz="2000" dirty="0" smtClean="0"/>
              <a:t>fiber can carry thousands of times more information than copper wire. </a:t>
            </a:r>
          </a:p>
          <a:p>
            <a:r>
              <a:rPr lang="en-US" sz="2000" dirty="0"/>
              <a:t>F</a:t>
            </a:r>
            <a:r>
              <a:rPr lang="en-US" sz="2000" dirty="0" smtClean="0"/>
              <a:t>or </a:t>
            </a:r>
            <a:r>
              <a:rPr lang="en-US" sz="2000" dirty="0" smtClean="0"/>
              <a:t>example, a single-strand fiber strand could carry all the telephone   conversations in the United States at peak hour.</a:t>
            </a:r>
          </a:p>
          <a:p>
            <a:r>
              <a:rPr lang="en-US" sz="2000" dirty="0" smtClean="0"/>
              <a:t>Fiber is more lightweight than copper. Copper cable equals approximately 80 lbs./1000 feet while fiber weighs about 9lbs./1000 feet</a:t>
            </a:r>
          </a:p>
          <a:p>
            <a:r>
              <a:rPr lang="en-US" sz="2000" dirty="0" smtClean="0"/>
              <a:t>Low loss. The higher frequency, the greater the signal loss using copper   cabling. With fiber, the signal loss is the same across frequencies, except at the very highest </a:t>
            </a:r>
            <a:r>
              <a:rPr lang="en-US" sz="2000" dirty="0" smtClean="0"/>
              <a:t>frequencies (not really 100% true)</a:t>
            </a:r>
            <a:endParaRPr lang="en-US" sz="2000" dirty="0" smtClean="0"/>
          </a:p>
          <a:p>
            <a:r>
              <a:rPr lang="en-US" sz="2000" dirty="0" smtClean="0"/>
              <a:t>Reliability - Fiber is more reliable than copper and has a longer lifespan</a:t>
            </a:r>
          </a:p>
          <a:p>
            <a:r>
              <a:rPr lang="en-US" sz="2000" dirty="0" smtClean="0"/>
              <a:t>Secure - Fiber does not emit electromagnetic interference and is difficult to </a:t>
            </a:r>
            <a:r>
              <a:rPr lang="en-US" sz="2000" dirty="0" smtClean="0"/>
              <a:t>tap (but not impossible to tap)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6016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Fiber Optic Cables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Multimode: Used for short distances up to 2km</a:t>
            </a:r>
          </a:p>
          <a:p>
            <a:r>
              <a:rPr lang="en-US" sz="2800" dirty="0" smtClean="0"/>
              <a:t>Single-mode: Used for distances up to 70km </a:t>
            </a:r>
          </a:p>
          <a:p>
            <a:endParaRPr lang="en-US" sz="2800" dirty="0"/>
          </a:p>
        </p:txBody>
      </p:sp>
      <p:pic>
        <p:nvPicPr>
          <p:cNvPr id="3075" name="Picture 3" descr="C:\Users\Paul's-i7-Torbo\Desktop\typ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5486399" cy="345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7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Types of Cable Construction</a:t>
            </a:r>
            <a:endParaRPr lang="en-US" dirty="0"/>
          </a:p>
        </p:txBody>
      </p:sp>
      <p:pic>
        <p:nvPicPr>
          <p:cNvPr id="4" name="Content Placeholder 3" descr="http://www.arcelect.com/B_Box_fiber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64" y="1600200"/>
            <a:ext cx="2688336" cy="1182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Paul's-i7-Torbo\Desktop\gydt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3352800"/>
            <a:ext cx="406717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1828800"/>
            <a:ext cx="1241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Loose Tube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4624387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Capacity Ribbon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Fiber Nanometer </a:t>
            </a:r>
            <a:r>
              <a:rPr lang="en-US" sz="3600" dirty="0"/>
              <a:t>F</a:t>
            </a:r>
            <a:r>
              <a:rPr lang="en-US" sz="3600" dirty="0" smtClean="0"/>
              <a:t>requencies </a:t>
            </a:r>
            <a:r>
              <a:rPr lang="en-US" sz="3600" dirty="0" smtClean="0"/>
              <a:t>(single-mode)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Attenuation depends on the fiber type and the wavelength</a:t>
            </a:r>
            <a:r>
              <a:rPr lang="en-US" sz="1600" dirty="0"/>
              <a:t>. If </a:t>
            </a:r>
            <a:r>
              <a:rPr lang="en-US" sz="1600" dirty="0" smtClean="0"/>
              <a:t>the absorption spectrum of a fiber is </a:t>
            </a:r>
            <a:r>
              <a:rPr lang="en-US" sz="1600" dirty="0"/>
              <a:t>p</a:t>
            </a:r>
            <a:r>
              <a:rPr lang="en-US" sz="1600" dirty="0" smtClean="0"/>
              <a:t>lotted against the wavelength of the laser</a:t>
            </a:r>
            <a:r>
              <a:rPr lang="en-US" sz="1600" dirty="0"/>
              <a:t>, </a:t>
            </a:r>
            <a:r>
              <a:rPr lang="en-US" sz="1600" dirty="0" smtClean="0"/>
              <a:t>certain characteristics of the fiber can be identified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 smtClean="0"/>
              <a:t>The graph in Figure 2 illustrates the relationship between the wavelength of the injected light and the total fiber attenuation. The OH-symbol identified in the graph indicates that at the 950,1244,and 1383nm wavelengths, the Presence of hydrogen and hydroxide ions within the fiber optic cable causes an increase in attenuation. </a:t>
            </a:r>
          </a:p>
          <a:p>
            <a:r>
              <a:rPr lang="en-US" sz="1600" dirty="0" smtClean="0"/>
              <a:t>These ions occur because water molecules either entered the cable material through a chemical reaction during the manufacturing process or as environmental humidity. </a:t>
            </a:r>
            <a:r>
              <a:rPr lang="en-US" sz="1600" b="1" i="1" dirty="0" smtClean="0"/>
              <a:t>The water molecules are known as the water peak absorption areas.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17650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Frequency Response of Fiber Optic Cable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712" y="1600201"/>
            <a:ext cx="7354888" cy="44196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Paul's-i7-Torbo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42367"/>
            <a:ext cx="6973888" cy="3872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7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Connector Types</a:t>
            </a:r>
            <a:endParaRPr lang="en-US" dirty="0"/>
          </a:p>
        </p:txBody>
      </p:sp>
      <p:pic>
        <p:nvPicPr>
          <p:cNvPr id="4" name="Content Placeholder 3" descr="http://www.arcelect.com/fibercable%20connectors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4000"/>
            <a:ext cx="4024313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C:\Users\Paul's-i7-Torbo\Desktop\cabl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3962400"/>
            <a:ext cx="3962400" cy="247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9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Automated Splicing </a:t>
            </a:r>
            <a:r>
              <a:rPr lang="en-US" dirty="0" smtClean="0"/>
              <a:t>1 </a:t>
            </a:r>
            <a:r>
              <a:rPr lang="en-US" dirty="0"/>
              <a:t>of </a:t>
            </a:r>
            <a:r>
              <a:rPr lang="en-US" dirty="0" smtClean="0"/>
              <a:t>5</a:t>
            </a:r>
            <a:br>
              <a:rPr lang="en-US" dirty="0" smtClean="0"/>
            </a:br>
            <a:r>
              <a:rPr lang="en-US" sz="3100" dirty="0" smtClean="0"/>
              <a:t>(Fusion Splicing)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The splicer will show the fibers being spliced on the video screen.</a:t>
            </a:r>
            <a:br>
              <a:rPr lang="en-US" sz="24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Fiber ends will be inspected for proper cleaves and bad ones like the one on the right above will be rejected.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 descr="badcleave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660650"/>
            <a:ext cx="4953000" cy="2063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928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880</Words>
  <Application>Microsoft Office PowerPoint</Application>
  <PresentationFormat>On-screen Show (4:3)</PresentationFormat>
  <Paragraphs>100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 Very Basic Fiber Optic Tutorial</vt:lpstr>
      <vt:lpstr>What Is Fiber Optic Cable Made From</vt:lpstr>
      <vt:lpstr>BENEFITS OF FIBER OPTICS</vt:lpstr>
      <vt:lpstr>Types of Fiber Optic Cables</vt:lpstr>
      <vt:lpstr>Different Types of Cable Construction</vt:lpstr>
      <vt:lpstr>Fiber Nanometer Frequencies (single-mode)</vt:lpstr>
      <vt:lpstr>Frequency Response of Fiber Optic Cable</vt:lpstr>
      <vt:lpstr>Connector Types</vt:lpstr>
      <vt:lpstr>Automated Splicing 1 of 5 (Fusion Splicing)</vt:lpstr>
      <vt:lpstr>Automated Splicing 2 of 5</vt:lpstr>
      <vt:lpstr>Automated Splicing 3 of 5</vt:lpstr>
      <vt:lpstr>Automated Splicing 4 of 5 (Ribbon cable splicing)</vt:lpstr>
      <vt:lpstr>Problems Associated with Fiber</vt:lpstr>
      <vt:lpstr>Minimum Bend Radius of fiber </vt:lpstr>
      <vt:lpstr>Different Types of Interfaces</vt:lpstr>
      <vt:lpstr>Commercial Equipment</vt:lpstr>
      <vt:lpstr>T1 Adapter</vt:lpstr>
      <vt:lpstr>Fiber Optic Transmission Timing</vt:lpstr>
      <vt:lpstr>WDM</vt:lpstr>
      <vt:lpstr>DWDM</vt:lpstr>
      <vt:lpstr>Splicing and Testing Equipment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Very Basic Fiber Optic Tutorial</dc:title>
  <dc:creator>Paul Block</dc:creator>
  <cp:lastModifiedBy>Paul Block</cp:lastModifiedBy>
  <cp:revision>23</cp:revision>
  <dcterms:created xsi:type="dcterms:W3CDTF">2014-08-06T19:24:38Z</dcterms:created>
  <dcterms:modified xsi:type="dcterms:W3CDTF">2014-10-01T21:08:57Z</dcterms:modified>
</cp:coreProperties>
</file>